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79" r:id="rId3"/>
    <p:sldId id="366" r:id="rId4"/>
    <p:sldId id="306" r:id="rId5"/>
    <p:sldId id="317" r:id="rId6"/>
    <p:sldId id="318" r:id="rId7"/>
    <p:sldId id="270" r:id="rId8"/>
    <p:sldId id="271" r:id="rId9"/>
    <p:sldId id="272" r:id="rId10"/>
    <p:sldId id="273" r:id="rId11"/>
    <p:sldId id="359" r:id="rId12"/>
    <p:sldId id="360" r:id="rId13"/>
    <p:sldId id="316" r:id="rId14"/>
    <p:sldId id="275" r:id="rId15"/>
    <p:sldId id="277" r:id="rId16"/>
    <p:sldId id="310" r:id="rId17"/>
    <p:sldId id="358" r:id="rId18"/>
    <p:sldId id="322" r:id="rId19"/>
    <p:sldId id="323" r:id="rId20"/>
    <p:sldId id="324" r:id="rId21"/>
    <p:sldId id="361" r:id="rId22"/>
    <p:sldId id="362" r:id="rId23"/>
    <p:sldId id="321" r:id="rId24"/>
    <p:sldId id="363" r:id="rId25"/>
    <p:sldId id="345" r:id="rId26"/>
    <p:sldId id="326" r:id="rId27"/>
    <p:sldId id="327" r:id="rId28"/>
    <p:sldId id="328" r:id="rId29"/>
    <p:sldId id="331" r:id="rId30"/>
    <p:sldId id="352" r:id="rId31"/>
    <p:sldId id="333" r:id="rId32"/>
    <p:sldId id="334" r:id="rId33"/>
    <p:sldId id="335" r:id="rId34"/>
    <p:sldId id="336" r:id="rId35"/>
    <p:sldId id="357" r:id="rId36"/>
    <p:sldId id="353" r:id="rId37"/>
    <p:sldId id="348" r:id="rId38"/>
    <p:sldId id="365" r:id="rId39"/>
    <p:sldId id="349" r:id="rId40"/>
    <p:sldId id="338" r:id="rId41"/>
    <p:sldId id="354" r:id="rId42"/>
    <p:sldId id="355" r:id="rId43"/>
    <p:sldId id="356" r:id="rId44"/>
    <p:sldId id="34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F3D73-FE7A-41B1-87C6-7CDD318A7BDA}" type="datetimeFigureOut">
              <a:rPr lang="en-US" smtClean="0"/>
              <a:t>26-May-17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25B09-6E3E-4674-8B88-945811591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52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1776"/>
          </a:xfrm>
          <a:solidFill>
            <a:srgbClr val="00B0F0">
              <a:alpha val="55000"/>
            </a:srgbClr>
          </a:solidFill>
          <a:ln w="3175" cap="rnd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242047" y="725318"/>
            <a:ext cx="11698941" cy="5080395"/>
          </a:xfrm>
        </p:spPr>
        <p:txBody>
          <a:bodyPr/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89974" y="134434"/>
            <a:ext cx="10364451" cy="8064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89974" y="1339799"/>
            <a:ext cx="5106026" cy="4603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249025" y="1335702"/>
            <a:ext cx="5105400" cy="46078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4"/>
            <a:ext cx="12192000" cy="6843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1776"/>
          </a:xfrm>
          <a:solidFill>
            <a:schemeClr val="accent1">
              <a:alpha val="55000"/>
            </a:schemeClr>
          </a:solidFill>
          <a:ln w="3175" cap="rnd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cap="none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26-May-17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047" y="160882"/>
            <a:ext cx="11698941" cy="681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048" y="1003541"/>
            <a:ext cx="11698940" cy="478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866" y="63025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26-May-17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047" y="6338421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6773" y="627034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office/jj163064.aspx" TargetMode="External"/><Relationship Id="rId2" Type="http://schemas.openxmlformats.org/officeDocument/2006/relationships/hyperlink" Target="http://blogs.office.com/b/project/archive/2012/10/31/reporting-project-server-pwa-odata.asp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office.live.com/start/PowerPoint.aspx?auth=2&amp;s=4&amp;nf=1" TargetMode="External"/><Relationship Id="rId13" Type="http://schemas.openxmlformats.org/officeDocument/2006/relationships/hyperlink" Target="https://portal.office.com/adminportal/home#/homepage" TargetMode="External"/><Relationship Id="rId3" Type="http://schemas.openxmlformats.org/officeDocument/2006/relationships/hyperlink" Target="https://vedavit.sharepoint.com/sites/pwa/Wiki%20Pages%20Test/Forms/ByAuthor.aspx" TargetMode="External"/><Relationship Id="rId7" Type="http://schemas.openxmlformats.org/officeDocument/2006/relationships/hyperlink" Target="https://vedavit-my.sharepoint.com/_layouts/15/MyProjects.aspx" TargetMode="External"/><Relationship Id="rId12" Type="http://schemas.openxmlformats.org/officeDocument/2006/relationships/hyperlink" Target="https://vedavit-my.sharepoint.com/personal/hari_vedavit_onmicrosoft_com/_layouts/15/onedrive.aspx" TargetMode="External"/><Relationship Id="rId2" Type="http://schemas.openxmlformats.org/officeDocument/2006/relationships/hyperlink" Target="https://www.youtube.com/watch?v=9OiqJwcqKps&amp;t=524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edavit.sharepoint.com/_layouts/15/sharepoint.aspx" TargetMode="External"/><Relationship Id="rId11" Type="http://schemas.openxmlformats.org/officeDocument/2006/relationships/hyperlink" Target="https://protection.office.com/#/homepage" TargetMode="External"/><Relationship Id="rId5" Type="http://schemas.openxmlformats.org/officeDocument/2006/relationships/hyperlink" Target="https://vedavit.sharepoint.com/SitePages/Home.aspx" TargetMode="External"/><Relationship Id="rId10" Type="http://schemas.openxmlformats.org/officeDocument/2006/relationships/hyperlink" Target="https://vedavit-my.sharepoint.com/personal/hari_vedavit_onmicrosoft_com" TargetMode="External"/><Relationship Id="rId4" Type="http://schemas.openxmlformats.org/officeDocument/2006/relationships/hyperlink" Target="https://vedavit.sharepoint.com/sites/pwa/default.aspx" TargetMode="External"/><Relationship Id="rId9" Type="http://schemas.openxmlformats.org/officeDocument/2006/relationships/hyperlink" Target="https://office.live.com/start/Excel.aspx?auth=2" TargetMode="External"/><Relationship Id="rId14" Type="http://schemas.openxmlformats.org/officeDocument/2006/relationships/hyperlink" Target="https://www.office.com/1/?auth=2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>
                <a:latin typeface="Aparajita" panose="02020603050405020304" pitchFamily="18" charset="0"/>
                <a:cs typeface="Aparajita" panose="02020603050405020304" pitchFamily="18" charset="0"/>
              </a:rPr>
              <a:t>Enterprise Project Server 2016</a:t>
            </a:r>
            <a:br>
              <a:rPr lang="en-US" sz="5400" cap="none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en-US" sz="5400" cap="none" dirty="0">
                <a:latin typeface="Aparajita" panose="02020603050405020304" pitchFamily="18" charset="0"/>
                <a:cs typeface="Aparajita" panose="02020603050405020304" pitchFamily="18" charset="0"/>
              </a:rPr>
              <a:t>Project Online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Hari Thapliyal</a:t>
            </a:r>
          </a:p>
        </p:txBody>
      </p:sp>
    </p:spTree>
    <p:extLst>
      <p:ext uri="{BB962C8B-B14F-4D97-AF65-F5344CB8AC3E}">
        <p14:creationId xmlns:p14="http://schemas.microsoft.com/office/powerpoint/2010/main" val="1096330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28575"/>
            <a:ext cx="5391150" cy="6800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69713" y="1944914"/>
            <a:ext cx="2032095" cy="369332"/>
          </a:xfrm>
          <a:prstGeom prst="rect">
            <a:avLst/>
          </a:prstGeo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Server 2016</a:t>
            </a:r>
          </a:p>
        </p:txBody>
      </p:sp>
    </p:spTree>
    <p:extLst>
      <p:ext uri="{BB962C8B-B14F-4D97-AF65-F5344CB8AC3E}">
        <p14:creationId xmlns:p14="http://schemas.microsoft.com/office/powerpoint/2010/main" val="337078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Migration and Backup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7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Online: How do I get a copy of my databases?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have 3 PWA instances available to you so you could use one for testing – but there is no way to get access to your databases or copying them either within or in/out of the datacenters. </a:t>
            </a:r>
          </a:p>
          <a:p>
            <a:r>
              <a:rPr lang="en-US" dirty="0"/>
              <a:t> as the administrative backup options are not a feature of Project Online</a:t>
            </a:r>
          </a:p>
          <a:p>
            <a:r>
              <a:rPr lang="en-US" dirty="0"/>
              <a:t>You do of course have access via </a:t>
            </a:r>
            <a:r>
              <a:rPr lang="en-US" dirty="0">
                <a:hlinkClick r:id="rId2"/>
              </a:rPr>
              <a:t>OData</a:t>
            </a:r>
            <a:r>
              <a:rPr lang="en-US" dirty="0"/>
              <a:t> to much of the information in Project Online and could pull this down to a local data store for other reporting purposes.  or through </a:t>
            </a:r>
            <a:r>
              <a:rPr lang="en-US" dirty="0">
                <a:hlinkClick r:id="rId3"/>
              </a:rPr>
              <a:t>CSOM as described in the Project SDK</a:t>
            </a:r>
            <a:r>
              <a:rPr lang="en-US" dirty="0"/>
              <a:t>.</a:t>
            </a:r>
          </a:p>
          <a:p>
            <a:r>
              <a:rPr lang="en-US" dirty="0"/>
              <a:t>The OLAP cubes aren’t an option in Project Online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96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cap="none" dirty="0"/>
              <a:t>Configuration</a:t>
            </a:r>
            <a:endParaRPr lang="en-US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7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8784"/>
            <a:ext cx="12192000" cy="69355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13389" y="2419553"/>
            <a:ext cx="2045753" cy="36933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b="1" dirty="0"/>
              <a:t>Project Server 2007</a:t>
            </a:r>
          </a:p>
        </p:txBody>
      </p:sp>
    </p:spTree>
    <p:extLst>
      <p:ext uri="{BB962C8B-B14F-4D97-AF65-F5344CB8AC3E}">
        <p14:creationId xmlns:p14="http://schemas.microsoft.com/office/powerpoint/2010/main" val="286862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53723"/>
            <a:ext cx="11930741" cy="6550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22970" y="4499428"/>
            <a:ext cx="2032095" cy="369332"/>
          </a:xfrm>
          <a:prstGeom prst="rect">
            <a:avLst/>
          </a:prstGeo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Server 2016</a:t>
            </a:r>
          </a:p>
        </p:txBody>
      </p:sp>
    </p:spTree>
    <p:extLst>
      <p:ext uri="{BB962C8B-B14F-4D97-AF65-F5344CB8AC3E}">
        <p14:creationId xmlns:p14="http://schemas.microsoft.com/office/powerpoint/2010/main" val="2497881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WA Settings for : https://vedavit.sharepoint.com/sites/pwa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3636" y="272955"/>
            <a:ext cx="12116967" cy="6585045"/>
          </a:xfrm>
        </p:spPr>
      </p:pic>
      <p:sp>
        <p:nvSpPr>
          <p:cNvPr id="4" name="TextBox 3"/>
          <p:cNvSpPr txBox="1"/>
          <p:nvPr/>
        </p:nvSpPr>
        <p:spPr>
          <a:xfrm>
            <a:off x="9477827" y="5021942"/>
            <a:ext cx="2032095" cy="369332"/>
          </a:xfrm>
          <a:prstGeom prst="rect">
            <a:avLst/>
          </a:prstGeo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Server 2016</a:t>
            </a:r>
          </a:p>
        </p:txBody>
      </p:sp>
    </p:spTree>
    <p:extLst>
      <p:ext uri="{BB962C8B-B14F-4D97-AF65-F5344CB8AC3E}">
        <p14:creationId xmlns:p14="http://schemas.microsoft.com/office/powerpoint/2010/main" val="3307877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Delete Enterprise Objects</a:t>
            </a:r>
          </a:p>
        </p:txBody>
      </p:sp>
      <p:pic>
        <p:nvPicPr>
          <p:cNvPr id="5" name="Picture Placeholder 4" descr="Delete Enterprise Objects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361489" y="1473200"/>
            <a:ext cx="11579499" cy="476794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9" y="501770"/>
            <a:ext cx="2790037" cy="9714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Rectangle: Rounded Corners 5"/>
          <p:cNvSpPr/>
          <p:nvPr/>
        </p:nvSpPr>
        <p:spPr>
          <a:xfrm>
            <a:off x="463087" y="987485"/>
            <a:ext cx="1975312" cy="196061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8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Custom Fields (ECF)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ECF &amp; Why they are needed</a:t>
            </a:r>
          </a:p>
        </p:txBody>
      </p:sp>
    </p:spTree>
    <p:extLst>
      <p:ext uri="{BB962C8B-B14F-4D97-AF65-F5344CB8AC3E}">
        <p14:creationId xmlns:p14="http://schemas.microsoft.com/office/powerpoint/2010/main" val="119522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cap="none" dirty="0"/>
              <a:t>Architecture</a:t>
            </a:r>
            <a:endParaRPr lang="en-US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08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Enterprise Customer Fields &amp; Lookup Tables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143" y="1076349"/>
            <a:ext cx="8839200" cy="5464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" y="663802"/>
            <a:ext cx="2609850" cy="8858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Rectangle: Rounded Corners 4"/>
          <p:cNvSpPr/>
          <p:nvPr/>
        </p:nvSpPr>
        <p:spPr>
          <a:xfrm>
            <a:off x="242047" y="910654"/>
            <a:ext cx="2609850" cy="165696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5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Enterprise Calendar</a:t>
            </a:r>
          </a:p>
        </p:txBody>
      </p:sp>
    </p:spTree>
    <p:extLst>
      <p:ext uri="{BB962C8B-B14F-4D97-AF65-F5344CB8AC3E}">
        <p14:creationId xmlns:p14="http://schemas.microsoft.com/office/powerpoint/2010/main" val="150747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Center</a:t>
            </a:r>
          </a:p>
        </p:txBody>
      </p:sp>
    </p:spTree>
    <p:extLst>
      <p:ext uri="{BB962C8B-B14F-4D97-AF65-F5344CB8AC3E}">
        <p14:creationId xmlns:p14="http://schemas.microsoft.com/office/powerpoint/2010/main" val="130586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Templatization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95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Step1: Create Template Project Schedule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2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047" y="160882"/>
            <a:ext cx="11698941" cy="1009012"/>
          </a:xfrm>
        </p:spPr>
        <p:txBody>
          <a:bodyPr>
            <a:normAutofit fontScale="90000"/>
          </a:bodyPr>
          <a:lstStyle/>
          <a:p>
            <a:r>
              <a:rPr lang="en-US" dirty="0"/>
              <a:t>Step1: Saving Project Schedule as Template on Project Online </a:t>
            </a:r>
            <a:br>
              <a:rPr lang="en-US" dirty="0"/>
            </a:br>
            <a:r>
              <a:rPr lang="en-US" dirty="0"/>
              <a:t>from Project Professional 2016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5776686" y="3120571"/>
            <a:ext cx="1741714" cy="304800"/>
          </a:xfrm>
          <a:prstGeom prst="round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42048" y="1169894"/>
            <a:ext cx="3606622" cy="4621305"/>
          </a:xfrm>
        </p:spPr>
        <p:txBody>
          <a:bodyPr/>
          <a:lstStyle/>
          <a:p>
            <a:r>
              <a:rPr lang="en-US" dirty="0"/>
              <a:t>Launch Project Professional Application on Local Machine</a:t>
            </a:r>
          </a:p>
          <a:p>
            <a:r>
              <a:rPr lang="en-US" dirty="0"/>
              <a:t>Create a project schedule</a:t>
            </a:r>
          </a:p>
          <a:p>
            <a:r>
              <a:rPr lang="en-US" dirty="0"/>
              <a:t>Save as template on local machine</a:t>
            </a:r>
          </a:p>
          <a:p>
            <a:r>
              <a:rPr lang="en-US" dirty="0"/>
              <a:t>Connect to PWA (Project Online)</a:t>
            </a:r>
          </a:p>
          <a:p>
            <a:r>
              <a:rPr lang="en-US" dirty="0"/>
              <a:t>Save on Server as Template</a:t>
            </a:r>
          </a:p>
        </p:txBody>
      </p:sp>
      <p:pic>
        <p:nvPicPr>
          <p:cNvPr id="6" name="Picture Placeholder 4" descr="Project Professional - Project Maintenance-Templ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629" y="1287221"/>
            <a:ext cx="7968359" cy="42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74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WA Settings for : https://vedavit.sharepoint.com/sites/pw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5033" y="272859"/>
            <a:ext cx="12116967" cy="658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Step2: Project Detail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2033516" y="6291618"/>
            <a:ext cx="1433015" cy="259307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16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Delete Existing Project Detail Pages</a:t>
            </a:r>
          </a:p>
        </p:txBody>
      </p:sp>
      <p:pic>
        <p:nvPicPr>
          <p:cNvPr id="5" name="Picture Placeholder 4" descr="Project Web App - Project Detail Pages - All Documents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917007" y="1740524"/>
            <a:ext cx="7944053" cy="3619907"/>
          </a:xfrm>
        </p:spPr>
      </p:pic>
      <p:sp>
        <p:nvSpPr>
          <p:cNvPr id="7" name="Rectangle: Rounded Corners 6"/>
          <p:cNvSpPr/>
          <p:nvPr/>
        </p:nvSpPr>
        <p:spPr>
          <a:xfrm>
            <a:off x="3388978" y="1584008"/>
            <a:ext cx="541577" cy="313032"/>
          </a:xfrm>
          <a:prstGeom prst="roundRect">
            <a:avLst/>
          </a:prstGeom>
          <a:solidFill>
            <a:schemeClr val="accent1">
              <a:alpha val="43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4" descr="PowerPoint Slide Show - [EPM-2016 &amp; Project Online - Architecture-Config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79" y="1008893"/>
            <a:ext cx="2295845" cy="1076475"/>
          </a:xfrm>
          <a:prstGeom prst="roundRect">
            <a:avLst>
              <a:gd name="adj" fmla="val 4943"/>
            </a:avLst>
          </a:prstGeom>
        </p:spPr>
      </p:pic>
      <p:sp>
        <p:nvSpPr>
          <p:cNvPr id="9" name="Rectangle: Rounded Corners 8"/>
          <p:cNvSpPr/>
          <p:nvPr/>
        </p:nvSpPr>
        <p:spPr>
          <a:xfrm>
            <a:off x="116479" y="1826061"/>
            <a:ext cx="1433015" cy="259307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4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New Project Detail Page</a:t>
            </a:r>
          </a:p>
        </p:txBody>
      </p:sp>
      <p:pic>
        <p:nvPicPr>
          <p:cNvPr id="3" name="Picture Placeholder 4" descr="Project Web App - Project Detail Pages - All Document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040" y="1907285"/>
            <a:ext cx="8897363" cy="3608330"/>
          </a:xfrm>
          <a:prstGeom prst="rect">
            <a:avLst/>
          </a:prstGeom>
        </p:spPr>
      </p:pic>
      <p:pic>
        <p:nvPicPr>
          <p:cNvPr id="5" name="Picture Placeholder 4" descr="PowerPoint Slide Show - [EPM-2016 &amp; Project Online - Architecture-Config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79" y="1008893"/>
            <a:ext cx="2295845" cy="1076475"/>
          </a:xfrm>
          <a:prstGeom prst="roundRect">
            <a:avLst>
              <a:gd name="adj" fmla="val 4943"/>
            </a:avLst>
          </a:prstGeom>
        </p:spPr>
      </p:pic>
      <p:sp>
        <p:nvSpPr>
          <p:cNvPr id="6" name="Rectangle: Rounded Corners 5"/>
          <p:cNvSpPr/>
          <p:nvPr/>
        </p:nvSpPr>
        <p:spPr>
          <a:xfrm>
            <a:off x="116479" y="1826061"/>
            <a:ext cx="1433015" cy="259307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43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WA Settings for : https://vedavit.sharepoint.com/sites/pwa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3636" y="272955"/>
            <a:ext cx="12116967" cy="6585045"/>
          </a:xfrm>
        </p:spPr>
      </p:pic>
      <p:sp>
        <p:nvSpPr>
          <p:cNvPr id="4" name="TextBox 3"/>
          <p:cNvSpPr txBox="1"/>
          <p:nvPr/>
        </p:nvSpPr>
        <p:spPr>
          <a:xfrm>
            <a:off x="9477827" y="5021942"/>
            <a:ext cx="2032095" cy="369332"/>
          </a:xfrm>
          <a:prstGeom prst="rect">
            <a:avLst/>
          </a:prstGeo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Server 2016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033516" y="6346209"/>
            <a:ext cx="1433015" cy="259307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5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96739" y="859191"/>
            <a:ext cx="8305204" cy="58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23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247775"/>
            <a:ext cx="71913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3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Category 1: Components for Project Detail</a:t>
            </a:r>
          </a:p>
        </p:txBody>
      </p:sp>
      <p:pic>
        <p:nvPicPr>
          <p:cNvPr id="7" name="Picture Placeholder 4" descr="EPM-2016 &amp; Online - Features - PowerPoin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601" y="1414819"/>
            <a:ext cx="11966562" cy="3592610"/>
          </a:xfrm>
          <a:prstGeom prst="roundRect">
            <a:avLst>
              <a:gd name="adj" fmla="val 4943"/>
            </a:avLst>
          </a:prstGeom>
        </p:spPr>
      </p:pic>
    </p:spTree>
    <p:extLst>
      <p:ext uri="{BB962C8B-B14F-4D97-AF65-F5344CB8AC3E}">
        <p14:creationId xmlns:p14="http://schemas.microsoft.com/office/powerpoint/2010/main" val="129007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047" y="160882"/>
            <a:ext cx="11698941" cy="507858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Category 2: Components for Project Detail</a:t>
            </a:r>
          </a:p>
        </p:txBody>
      </p:sp>
      <p:pic>
        <p:nvPicPr>
          <p:cNvPr id="5" name="Picture Placeholder 4" descr="Project Detail Pages - Internal Project Details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6045958" y="668741"/>
            <a:ext cx="6031834" cy="320099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Placeholder 4" descr="Project Detail Pages - Internal Project Detail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2047" y="4358771"/>
            <a:ext cx="5503660" cy="2281551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Placeholder 4" descr="Project Detail Pages - Internal Project Detail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2047" y="668740"/>
            <a:ext cx="5295995" cy="31902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Placeholder 4" descr="Project Detail Pages - Internal Project Details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54055" y="4047822"/>
            <a:ext cx="5718135" cy="25925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072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047" y="160882"/>
            <a:ext cx="11698941" cy="328782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Category 3: Components for Project Detail</a:t>
            </a:r>
          </a:p>
        </p:txBody>
      </p:sp>
      <p:pic>
        <p:nvPicPr>
          <p:cNvPr id="5" name="Picture Placeholder 4" descr="Project Detail Pages - Internal Project Details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42047" y="3589361"/>
            <a:ext cx="5751512" cy="318693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Placeholder 4" descr="Project Detail Pages - Internal Project Detail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2047" y="583659"/>
            <a:ext cx="4821272" cy="282083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Placeholder 4" descr="Project Detail Pages - Internal Project Detail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10151" y="3643951"/>
            <a:ext cx="5123355" cy="3132347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Placeholder 4" descr="Project Detail Pages - Internal Project Details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453856" y="583658"/>
            <a:ext cx="6238154" cy="282084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34235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047" y="160882"/>
            <a:ext cx="11698941" cy="412324"/>
          </a:xfrm>
        </p:spPr>
        <p:txBody>
          <a:bodyPr>
            <a:normAutofit fontScale="90000"/>
          </a:bodyPr>
          <a:lstStyle/>
          <a:p>
            <a:r>
              <a:rPr lang="en-US" dirty="0"/>
              <a:t>Category 4: Components for Project Detail</a:t>
            </a:r>
          </a:p>
        </p:txBody>
      </p:sp>
      <p:pic>
        <p:nvPicPr>
          <p:cNvPr id="5" name="Picture Placeholder 4" descr="Project Detail Pages - Internal Project Details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42047" y="3467173"/>
            <a:ext cx="6170183" cy="2797792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Placeholder 4" descr="Project Detail Pages - Internal Project Detail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42310" y="3467173"/>
            <a:ext cx="5706252" cy="3192936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Placeholder 4" descr="Project Detail Pages - Internal Project Detail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43777" y="682176"/>
            <a:ext cx="4911634" cy="257964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Placeholder 4" descr="Project Detail Pages - Internal Project Details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2046" y="682176"/>
            <a:ext cx="7309043" cy="2320331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20037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Editing Layout of Webparts in PDP</a:t>
            </a:r>
          </a:p>
        </p:txBody>
      </p:sp>
      <p:pic>
        <p:nvPicPr>
          <p:cNvPr id="5" name="Picture Placeholder 4" descr="EPM-2016 &amp; Project Online - Architecture-Config - PowerPoint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488436" y="842658"/>
            <a:ext cx="11206162" cy="4956893"/>
          </a:xfrm>
        </p:spPr>
      </p:pic>
    </p:spTree>
    <p:extLst>
      <p:ext uri="{BB962C8B-B14F-4D97-AF65-F5344CB8AC3E}">
        <p14:creationId xmlns:p14="http://schemas.microsoft.com/office/powerpoint/2010/main" val="4287335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" y="1318049"/>
            <a:ext cx="11940988" cy="4228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1404937"/>
            <a:ext cx="10620375" cy="4048125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1248229" y="2670629"/>
            <a:ext cx="10000342" cy="348342"/>
          </a:xfrm>
          <a:prstGeom prst="roundRect">
            <a:avLst/>
          </a:prstGeom>
          <a:solidFill>
            <a:srgbClr val="FFC000">
              <a:alpha val="2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55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Step1: Saving Project Schedule as Template on Project Online from Project Professional 2016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Step2: Create Project Detail Page</a:t>
            </a:r>
          </a:p>
          <a:p>
            <a:pPr lvl="1"/>
            <a:r>
              <a:rPr lang="en-US" dirty="0"/>
              <a:t>Select few components (web-parts) for header. Body, footer of “Project Detail Page”</a:t>
            </a:r>
          </a:p>
          <a:p>
            <a:r>
              <a:rPr lang="en-US" dirty="0"/>
              <a:t>Step3: Create Enterprise Project Type</a:t>
            </a:r>
          </a:p>
        </p:txBody>
      </p:sp>
    </p:spTree>
    <p:extLst>
      <p:ext uri="{BB962C8B-B14F-4D97-AF65-F5344CB8AC3E}">
        <p14:creationId xmlns:p14="http://schemas.microsoft.com/office/powerpoint/2010/main" val="1999910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WA Settings for : https://vedavit.sharepoint.com/sites/pwa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5033" y="272859"/>
            <a:ext cx="12116967" cy="6585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Step3: Create Enterprise Project Type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2062545" y="5682464"/>
            <a:ext cx="1433015" cy="259307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30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WA Settings for : https://vedavit.sharepoint.com/sites/pwa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3636" y="272955"/>
            <a:ext cx="12116967" cy="6585045"/>
          </a:xfrm>
        </p:spPr>
      </p:pic>
      <p:sp>
        <p:nvSpPr>
          <p:cNvPr id="4" name="TextBox 3"/>
          <p:cNvSpPr txBox="1"/>
          <p:nvPr/>
        </p:nvSpPr>
        <p:spPr>
          <a:xfrm>
            <a:off x="9477827" y="5021942"/>
            <a:ext cx="2032095" cy="369332"/>
          </a:xfrm>
          <a:prstGeom prst="rect">
            <a:avLst/>
          </a:prstGeo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Server 2016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060811" y="5663821"/>
            <a:ext cx="1433015" cy="259307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2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42047" y="955344"/>
            <a:ext cx="11698941" cy="5800298"/>
          </a:xfrm>
          <a:solidFill>
            <a:srgbClr val="002060"/>
          </a:solidFill>
        </p:spPr>
        <p:txBody>
          <a:bodyPr>
            <a:normAutofit fontScale="85000" lnSpcReduction="20000"/>
          </a:bodyPr>
          <a:lstStyle/>
          <a:p>
            <a:r>
              <a:rPr lang="en-US" cap="none" dirty="0">
                <a:hlinkClick r:id="rId2"/>
              </a:rPr>
              <a:t>https://www.youtube.com/watch?v=9OiqJwcqKps&amp;t=524s</a:t>
            </a:r>
            <a:endParaRPr lang="en-US" cap="none" dirty="0"/>
          </a:p>
          <a:p>
            <a:r>
              <a:rPr lang="en-US" cap="none" dirty="0">
                <a:hlinkClick r:id="rId3"/>
              </a:rPr>
              <a:t>https://vedavit.sharepoint.com/sites/pwa/Wiki%20Pages%20Test/Forms/ByAuthor.aspx</a:t>
            </a:r>
            <a:endParaRPr lang="en-US" cap="none" dirty="0"/>
          </a:p>
          <a:p>
            <a:r>
              <a:rPr lang="en-US" cap="none" dirty="0">
                <a:hlinkClick r:id="rId4"/>
              </a:rPr>
              <a:t>https://vedavit.sharepoint.com/sites/pwa/default.aspx</a:t>
            </a:r>
            <a:endParaRPr lang="en-US" cap="none" dirty="0"/>
          </a:p>
          <a:p>
            <a:r>
              <a:rPr lang="en-US" dirty="0">
                <a:hlinkClick r:id="rId5"/>
              </a:rPr>
              <a:t>https://vedavit.sharepoint.com/SitePages/Home.aspx</a:t>
            </a:r>
            <a:endParaRPr lang="en-US" dirty="0"/>
          </a:p>
          <a:p>
            <a:r>
              <a:rPr lang="en-US" dirty="0">
                <a:hlinkClick r:id="rId6"/>
              </a:rPr>
              <a:t>https://vedavit.sharepoint.com/_layouts/15/sharepoint.aspx</a:t>
            </a:r>
            <a:endParaRPr lang="en-US" dirty="0"/>
          </a:p>
          <a:p>
            <a:r>
              <a:rPr lang="en-US" dirty="0">
                <a:hlinkClick r:id="rId7"/>
              </a:rPr>
              <a:t>https://vedavit-my.sharepoint.com/_layouts/15/MyProjects.aspx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https://office.live.com/start/PowerPoint.aspx?auth=2&amp;s=4&amp;nf=1</a:t>
            </a:r>
            <a:endParaRPr lang="en-US" dirty="0"/>
          </a:p>
          <a:p>
            <a:r>
              <a:rPr lang="en-US" dirty="0">
                <a:hlinkClick r:id="rId9"/>
              </a:rPr>
              <a:t>https://office.live.com/start/Excel.aspx?auth=2</a:t>
            </a:r>
            <a:endParaRPr lang="en-US" dirty="0"/>
          </a:p>
          <a:p>
            <a:r>
              <a:rPr lang="en-US" dirty="0">
                <a:hlinkClick r:id="rId10"/>
              </a:rPr>
              <a:t>https://vedavit-my.sharepoint.com/personal/hari_vedavit_onmicrosoft_com</a:t>
            </a:r>
            <a:endParaRPr lang="en-US" dirty="0"/>
          </a:p>
          <a:p>
            <a:r>
              <a:rPr lang="en-US" dirty="0">
                <a:hlinkClick r:id="rId11"/>
              </a:rPr>
              <a:t>https://protection.office.com/#/homepage</a:t>
            </a:r>
            <a:endParaRPr lang="en-US" dirty="0"/>
          </a:p>
          <a:p>
            <a:r>
              <a:rPr lang="en-US" dirty="0">
                <a:hlinkClick r:id="rId12"/>
              </a:rPr>
              <a:t>https://vedavit-my.sharepoint.com/personal/hari_vedavit_onmicrosoft_com/_layouts/15/onedrive.aspx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13"/>
              </a:rPr>
              <a:t>https://portal.office.com/adminportal/home#/homepage</a:t>
            </a:r>
            <a:endParaRPr lang="en-US" dirty="0"/>
          </a:p>
          <a:p>
            <a:r>
              <a:rPr lang="en-US" dirty="0">
                <a:hlinkClick r:id="rId14"/>
              </a:rPr>
              <a:t>https://www.office.com/1/?auth=2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268652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Enterprise Project Types</a:t>
            </a:r>
          </a:p>
        </p:txBody>
      </p:sp>
      <p:pic>
        <p:nvPicPr>
          <p:cNvPr id="5" name="Picture Placeholder 4" descr="Enterprise Project Types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504968" y="2600799"/>
            <a:ext cx="10430553" cy="2558055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Placeholder 4" descr="PowerPoint Slide Show - [EPM-2016 &amp; Project Online - Architecture-Config]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2047" y="1008893"/>
            <a:ext cx="2295845" cy="1076475"/>
          </a:xfrm>
          <a:prstGeom prst="roundRect">
            <a:avLst>
              <a:gd name="adj" fmla="val 4943"/>
            </a:avLst>
          </a:prstGeom>
        </p:spPr>
      </p:pic>
      <p:sp>
        <p:nvSpPr>
          <p:cNvPr id="6" name="Rectangle: Rounded Corners 5"/>
          <p:cNvSpPr/>
          <p:nvPr/>
        </p:nvSpPr>
        <p:spPr>
          <a:xfrm>
            <a:off x="242047" y="1155567"/>
            <a:ext cx="1433015" cy="259307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53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2047" y="160882"/>
            <a:ext cx="11698941" cy="550318"/>
          </a:xfrm>
        </p:spPr>
        <p:txBody>
          <a:bodyPr>
            <a:normAutofit fontScale="90000"/>
          </a:bodyPr>
          <a:lstStyle/>
          <a:p>
            <a:r>
              <a:rPr lang="en-US" dirty="0"/>
              <a:t>Add EPT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11" y="842658"/>
            <a:ext cx="4933950" cy="590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17" y="1331608"/>
            <a:ext cx="105918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04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807" y="984762"/>
            <a:ext cx="7104495" cy="3354227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EPT </a:t>
            </a:r>
            <a:r>
              <a:rPr lang="en-US" dirty="0" err="1"/>
              <a:t>Cont</a:t>
            </a:r>
            <a:r>
              <a:rPr lang="en-US" dirty="0"/>
              <a:t>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" y="3310685"/>
            <a:ext cx="7802880" cy="35037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90698" y="11025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86134" y="50520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9632034" y="3114861"/>
            <a:ext cx="1451428" cy="725475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7292628" y="3114861"/>
            <a:ext cx="1433015" cy="391647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4985003" y="2289748"/>
            <a:ext cx="1919243" cy="268836"/>
          </a:xfrm>
          <a:prstGeom prst="roundRect">
            <a:avLst/>
          </a:prstGeom>
          <a:solidFill>
            <a:srgbClr val="FFC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77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3" name="Picture Placeholder 4" descr="Add Enterprise Project Typ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7087" y="984898"/>
            <a:ext cx="9368865" cy="5720702"/>
          </a:xfrm>
          <a:prstGeom prst="roundRect">
            <a:avLst>
              <a:gd name="adj" fmla="val 4943"/>
            </a:avLst>
          </a:prstGeom>
        </p:spPr>
      </p:pic>
      <p:sp>
        <p:nvSpPr>
          <p:cNvPr id="5" name="Rectangle: Rounded Corners 4"/>
          <p:cNvSpPr/>
          <p:nvPr/>
        </p:nvSpPr>
        <p:spPr>
          <a:xfrm>
            <a:off x="1197087" y="3560056"/>
            <a:ext cx="1883391" cy="285193"/>
          </a:xfrm>
          <a:prstGeom prst="roundRect">
            <a:avLst/>
          </a:prstGeom>
          <a:solidFill>
            <a:srgbClr val="FFC00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4763589" y="4630093"/>
            <a:ext cx="2464525" cy="319278"/>
          </a:xfrm>
          <a:prstGeom prst="roundRect">
            <a:avLst/>
          </a:prstGeom>
          <a:solidFill>
            <a:srgbClr val="FFC00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052457" y="4949371"/>
            <a:ext cx="116115" cy="732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09230" y="5681843"/>
            <a:ext cx="264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Select the Project Schedule which </a:t>
            </a:r>
          </a:p>
          <a:p>
            <a:r>
              <a:rPr lang="en-US" sz="1200" dirty="0"/>
              <a:t>you saved as template on Project Online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42286" y="20166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9747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Enterprise Project Types</a:t>
            </a:r>
          </a:p>
        </p:txBody>
      </p:sp>
      <p:pic>
        <p:nvPicPr>
          <p:cNvPr id="5" name="Picture Placeholder 4" descr="Enterprise Project Types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492682" y="1801585"/>
            <a:ext cx="11197669" cy="2364015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Rectangle: Rounded Corners 5"/>
          <p:cNvSpPr/>
          <p:nvPr/>
        </p:nvSpPr>
        <p:spPr>
          <a:xfrm>
            <a:off x="696686" y="3730171"/>
            <a:ext cx="1422400" cy="304800"/>
          </a:xfrm>
          <a:prstGeom prst="roundRect">
            <a:avLst/>
          </a:prstGeom>
          <a:solidFill>
            <a:srgbClr val="FFC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2315029" y="2547256"/>
            <a:ext cx="1792514" cy="312058"/>
          </a:xfrm>
          <a:prstGeom prst="roundRect">
            <a:avLst/>
          </a:prstGeom>
          <a:solidFill>
            <a:srgbClr val="FFC000">
              <a:alpha val="2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0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7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4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3" y="0"/>
            <a:ext cx="8410263" cy="67709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85828" y="1756229"/>
            <a:ext cx="2045753" cy="369332"/>
          </a:xfrm>
          <a:prstGeom prst="rect">
            <a:avLst/>
          </a:prstGeo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Server 2007</a:t>
            </a:r>
          </a:p>
        </p:txBody>
      </p:sp>
    </p:spTree>
    <p:extLst>
      <p:ext uri="{BB962C8B-B14F-4D97-AF65-F5344CB8AC3E}">
        <p14:creationId xmlns:p14="http://schemas.microsoft.com/office/powerpoint/2010/main" val="384455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93" y="0"/>
            <a:ext cx="704161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5828" y="1901372"/>
            <a:ext cx="2032095" cy="369332"/>
          </a:xfrm>
          <a:prstGeom prst="rect">
            <a:avLst/>
          </a:prstGeo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Server 2010</a:t>
            </a:r>
          </a:p>
        </p:txBody>
      </p:sp>
    </p:spTree>
    <p:extLst>
      <p:ext uri="{BB962C8B-B14F-4D97-AF65-F5344CB8AC3E}">
        <p14:creationId xmlns:p14="http://schemas.microsoft.com/office/powerpoint/2010/main" val="193239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88" y="0"/>
            <a:ext cx="528922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00341" y="1915886"/>
            <a:ext cx="2032095" cy="369332"/>
          </a:xfrm>
          <a:prstGeom prst="rect">
            <a:avLst/>
          </a:prstGeo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Server 2013</a:t>
            </a:r>
          </a:p>
        </p:txBody>
      </p:sp>
    </p:spTree>
    <p:extLst>
      <p:ext uri="{BB962C8B-B14F-4D97-AF65-F5344CB8AC3E}">
        <p14:creationId xmlns:p14="http://schemas.microsoft.com/office/powerpoint/2010/main" val="178890010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1943</TotalTime>
  <Words>343</Words>
  <Application>Microsoft Office PowerPoint</Application>
  <PresentationFormat>Widescreen</PresentationFormat>
  <Paragraphs>73</Paragraphs>
  <Slides>44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Aparajita</vt:lpstr>
      <vt:lpstr>Arial</vt:lpstr>
      <vt:lpstr>Calibri</vt:lpstr>
      <vt:lpstr>Tw Cen MT</vt:lpstr>
      <vt:lpstr>Wingdings</vt:lpstr>
      <vt:lpstr>Droplet</vt:lpstr>
      <vt:lpstr>Enterprise Project Server 2016 Project Online</vt:lpstr>
      <vt:lpstr>Architecture</vt:lpstr>
      <vt:lpstr>Cloud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Migration and Backup</vt:lpstr>
      <vt:lpstr>Project Online: How do I get a copy of my databases? </vt:lpstr>
      <vt:lpstr>Configuration</vt:lpstr>
      <vt:lpstr>PowerPoint Presentation</vt:lpstr>
      <vt:lpstr>PowerPoint Presentation</vt:lpstr>
      <vt:lpstr>PowerPoint Presentation</vt:lpstr>
      <vt:lpstr>Delete Enterprise Objects</vt:lpstr>
      <vt:lpstr>Enterprise Custom Fields (ECF)</vt:lpstr>
      <vt:lpstr>What is ECF &amp; Why they are needed</vt:lpstr>
      <vt:lpstr>Enterprise Customer Fields &amp; Lookup Tables</vt:lpstr>
      <vt:lpstr>Enterprise Calendar</vt:lpstr>
      <vt:lpstr>Resource Center</vt:lpstr>
      <vt:lpstr>Project Templatization</vt:lpstr>
      <vt:lpstr>Step1: Create Template Project Schedule</vt:lpstr>
      <vt:lpstr>Step1: Saving Project Schedule as Template on Project Online  from Project Professional 2016</vt:lpstr>
      <vt:lpstr>Step2: Project Detail Page</vt:lpstr>
      <vt:lpstr>Delete Existing Project Detail Pages</vt:lpstr>
      <vt:lpstr>Create New Project Detail Page</vt:lpstr>
      <vt:lpstr>PowerPoint Presentation</vt:lpstr>
      <vt:lpstr>PowerPoint Presentation</vt:lpstr>
      <vt:lpstr>Category 1: Components for Project Detail</vt:lpstr>
      <vt:lpstr>Category 2: Components for Project Detail</vt:lpstr>
      <vt:lpstr>Category 3: Components for Project Detail</vt:lpstr>
      <vt:lpstr>Category 4: Components for Project Detail</vt:lpstr>
      <vt:lpstr>Editing Layout of Webparts in PDP</vt:lpstr>
      <vt:lpstr>PowerPoint Presentation</vt:lpstr>
      <vt:lpstr>Steps</vt:lpstr>
      <vt:lpstr>Step3: Create Enterprise Project Type</vt:lpstr>
      <vt:lpstr>PowerPoint Presentation</vt:lpstr>
      <vt:lpstr>Enterprise Project Types</vt:lpstr>
      <vt:lpstr>Add EPT</vt:lpstr>
      <vt:lpstr>Add EPT Cont….</vt:lpstr>
      <vt:lpstr>PowerPoint Presentation</vt:lpstr>
      <vt:lpstr>Enterprise Project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 Thapliyal</dc:creator>
  <cp:lastModifiedBy>Hari Thapliyal</cp:lastModifiedBy>
  <cp:revision>71</cp:revision>
  <dcterms:created xsi:type="dcterms:W3CDTF">2017-05-12T08:35:42Z</dcterms:created>
  <dcterms:modified xsi:type="dcterms:W3CDTF">2017-05-26T06:31:49Z</dcterms:modified>
</cp:coreProperties>
</file>